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1"/>
  </p:notesMasterIdLst>
  <p:sldIdLst>
    <p:sldId id="256" r:id="rId2"/>
    <p:sldId id="263" r:id="rId3"/>
    <p:sldId id="257" r:id="rId4"/>
    <p:sldId id="262" r:id="rId5"/>
    <p:sldId id="264" r:id="rId6"/>
    <p:sldId id="267" r:id="rId7"/>
    <p:sldId id="268" r:id="rId8"/>
    <p:sldId id="265" r:id="rId9"/>
    <p:sldId id="269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3"/>
    <p:restoredTop sz="53084"/>
  </p:normalViewPr>
  <p:slideViewPr>
    <p:cSldViewPr snapToGrid="0" snapToObjects="1">
      <p:cViewPr varScale="1">
        <p:scale>
          <a:sx n="81" d="100"/>
          <a:sy n="81" d="100"/>
        </p:scale>
        <p:origin x="196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1C634B-77AE-4A4B-AF8E-7B309F730C7C}" type="datetimeFigureOut">
              <a:rPr lang="en-US" smtClean="0"/>
              <a:t>2/23/17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C9B742-4960-F345-A599-0BE1735063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9991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Relationship Id="rId3" Type="http://schemas.openxmlformats.org/officeDocument/2006/relationships/hyperlink" Target="http://www.hermosaprogramacion.com/2014/09/android-layouts-views/" TargetMode="Externa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Relationship Id="rId3" Type="http://schemas.openxmlformats.org/officeDocument/2006/relationships/hyperlink" Target="https://github.com/bumptech/glide" TargetMode="Externa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Relationship Id="rId3" Type="http://schemas.openxmlformats.org/officeDocument/2006/relationships/hyperlink" Target="http://hermosaprogramacion.blogspot.com/2014/09/android-action-bar#action-buttons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C9B742-4960-F345-A599-0BE17350635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7952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US" sz="1200" b="1" i="0" kern="1200" cap="all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 </a:t>
            </a:r>
            <a:r>
              <a:rPr lang="en-US" sz="1200" b="1" i="0" kern="1200" cap="all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Clase</a:t>
            </a:r>
            <a:r>
              <a:rPr lang="en-US" sz="1200" b="1" i="0" kern="1200" cap="all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i="0" kern="1200" cap="all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ListView</a:t>
            </a:r>
            <a:r>
              <a:rPr lang="en-US" sz="1200" b="1" i="0" kern="1200" cap="all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i="0" kern="1200" cap="all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1" i="0" kern="1200" cap="all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Android</a:t>
            </a: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representa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lista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vertical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 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API de Android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se llama 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ListView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viene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preparada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recibir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ítems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desplegará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interfaz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facilitando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programador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implementación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características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comportamientos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dirty="0" smtClean="0"/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algún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momento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ítems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contiene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dificultan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visualización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total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actividad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aplicación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automáticamente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implementará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scrolling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para que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usuario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pueda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desplegar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elementos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ocultos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Estructuralmente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 </a:t>
            </a:r>
            <a:r>
              <a:rPr lang="en-US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ListView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contiene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 View 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específico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cada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fila.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También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compone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un 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ScrollView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cual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permite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generar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desplazamiento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vertical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agota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pantalla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nuestros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elementos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C9B742-4960-F345-A599-0BE17350635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126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US" sz="1200" b="1" i="0" kern="1200" cap="all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Poblar</a:t>
            </a:r>
            <a:r>
              <a:rPr lang="en-US" sz="1200" b="1" i="0" kern="1200" cap="all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i="0" kern="1200" cap="all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Lista</a:t>
            </a:r>
            <a:r>
              <a:rPr lang="en-US" sz="1200" b="1" i="0" kern="1200" cap="all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Con Un </a:t>
            </a:r>
            <a:r>
              <a:rPr lang="en-US" sz="1200" b="1" i="0" kern="1200" cap="all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Adaptador</a:t>
            </a:r>
            <a:endParaRPr lang="en-US" sz="1200" b="1" i="0" kern="1200" cap="all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 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adaptador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objeto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comunica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un 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ListView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necesarios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las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filas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lista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decir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conecta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lista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fuente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información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tratase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un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adaptador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corriente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alimenta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un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televisor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Además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proveer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información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también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genera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1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Views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para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cada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elemento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lista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adaptadores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representan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programáticamente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BaseAdapter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Dependiendo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naturaleza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lista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elegirá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adaptador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prefabricado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SDK de Android o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extenderlos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satisfacer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tus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necesidades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Interacción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ListView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-Adapter</a:t>
            </a:r>
          </a:p>
          <a:p>
            <a:pPr fontAlgn="base"/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Cuando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relacionas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adaptador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lista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inmediatamente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comienza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proceso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comunicación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interno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poblarla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fuente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Dicha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comunicación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basa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principalmente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siguientes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métodos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adaptador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</a:p>
          <a:p>
            <a:pPr fontAlgn="base"/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getCount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():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Retorna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cantidad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elementos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fuente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Con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valor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lista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puede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establecer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límite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añadir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items.</a:t>
            </a:r>
          </a:p>
          <a:p>
            <a:pPr fontAlgn="base"/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getItem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():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Obtiene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elemento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fuente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asignada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adaptador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posición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establecida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Normalmente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fuente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lista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objetos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 un Cursor.</a:t>
            </a:r>
          </a:p>
          <a:p>
            <a:pPr fontAlgn="base"/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getView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():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Retorna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 View 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inflado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ligado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según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posición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Aunque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métodos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no son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únicos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existen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establecer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relación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 mi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parecer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son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más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significativos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entender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concepto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un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adaptador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C9B742-4960-F345-A599-0BE17350635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3597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ArrayAdapter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Como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habíamos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dicho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Android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provee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subclases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adaptadores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facilitan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implementación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ArrayAdapter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tipos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adaptadores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más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sencillos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populares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Debido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que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clase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genérica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puedes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cualquier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objeto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poblar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lista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adaptador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infla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ítems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con un layout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preestablecido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Android,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invoca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método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toString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cada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elemento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 lo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setea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automáticamente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 dos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TextViews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según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diseño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Context context: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Representa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contexto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aplicación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Usamos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getActivity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 para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indicar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será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actividad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resource: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recurso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diseño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 layout que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representará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cada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fila de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lista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caso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usamos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recurso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sistema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llamado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simple_list_item_1.xml. Este layout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contiene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 solo 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TextView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que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contendrá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cada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fila. Si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deseas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dos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líneas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simple_list_item_2.xml.</a:t>
            </a: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T[] objects: Array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genérico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con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inflar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lista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También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puedes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lista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List&lt;T&gt;.</a:t>
            </a: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4. Vincula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lista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con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adaptador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través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método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ListView.setAdapter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():</a:t>
            </a:r>
          </a:p>
          <a:p>
            <a:pPr fontAlgn="base"/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C9B742-4960-F345-A599-0BE17350635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2136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C9B742-4960-F345-A599-0BE17350635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5060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atributo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prestablecido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?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attr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listPreferredItemHeight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para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evitar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altura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mínima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ítem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menor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las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normas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diseño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Android.</a:t>
            </a: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nombre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del lead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primario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ítem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Evita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acomodar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manualmente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estilo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con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apariencia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predefinida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?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attr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textAppearanceListItem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atributo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tools:text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permite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renderizar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experimental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ventana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Preview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sin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tener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ejecutar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app para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resultado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C9B742-4960-F345-A599-0BE17350635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47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adaptador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tienes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hasta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ahora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no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funciona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cambiar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contenido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la imagen y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obliga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sobrescribir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ArrayAdapter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ello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nueva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Java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llamada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LeadsAdapter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y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extiéndela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tipo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ArrayAdapter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&lt;Lead&gt;.</a:t>
            </a:r>
          </a:p>
          <a:p>
            <a:pPr fontAlgn="base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public class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LeadsAdapter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extends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ArrayAdapter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&lt;Lead&gt; {</a:t>
            </a:r>
          </a:p>
          <a:p>
            <a:pPr fontAlgn="base"/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Luego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 constructor que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reciba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contexto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lista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leads. Llama al constructor padre que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usamos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anteriormente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con super() y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agrega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dos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parámetros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entrantes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Debido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que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segundo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parámetro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layout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pasa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0,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usaremos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propio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3.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método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getView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 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que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infla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ítems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liga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objetos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Lead,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así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objetivo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sobrescribir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método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parámetros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recibe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son:</a:t>
            </a:r>
          </a:p>
          <a:p>
            <a:pPr fontAlgn="base"/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position: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posición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actual del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elemento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procesar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View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convertView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El view actual 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procesar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Puede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null 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no se ha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inflado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aún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ViewGroup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parent: El padre al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cual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ítem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será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insertado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caso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será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 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ListView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receta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seguir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sería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</a:p>
          <a:p>
            <a:pPr fontAlgn="base"/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Obtener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referencia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componente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LayoutInflater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Inflar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layout del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ítem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view no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existe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Obtén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las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instancias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views 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modificar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Obtén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instancia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actual de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fuente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extrae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valores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haz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setup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views.</a:t>
            </a:r>
          </a:p>
          <a:p>
            <a:pPr fontAlgn="base"/>
            <a:endParaRPr lang="en-US" sz="1200" b="0" i="1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endParaRPr lang="en-US" sz="1200" b="0" i="1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 </a:t>
            </a:r>
            <a:r>
              <a:rPr lang="en-US" sz="1200" b="0" i="1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librería Glide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permite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cargar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imágenes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forma </a:t>
            </a:r>
            <a:r>
              <a:rPr lang="en-US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asíncrona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para no </a:t>
            </a:r>
            <a:r>
              <a:rPr lang="en-US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entorpecer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</a:t>
            </a:r>
            <a:r>
              <a:rPr lang="en-US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hilo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principal de la UI. Para </a:t>
            </a:r>
            <a:r>
              <a:rPr lang="en-US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usarla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agrega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</a:t>
            </a:r>
            <a:r>
              <a:rPr lang="en-US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siguiente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dependencia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 </a:t>
            </a:r>
            <a:r>
              <a:rPr lang="en-US" sz="1200" b="1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build.gradle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 </a:t>
            </a:r>
            <a:r>
              <a:rPr lang="en-US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nivel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módulo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</a:p>
          <a:p>
            <a:pPr fontAlgn="base"/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compile 'com.github.bumptech.glide:glide:3.7.0'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C9B742-4960-F345-A599-0BE17350635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5536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repositorio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datos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último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falta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generar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leads que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añadiremos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nuestro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adaptador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nueva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Java con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patrón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Singleton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que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represente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origen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ficticio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cual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alimentará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adaptador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nombre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LeadsRepository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C9B742-4960-F345-A599-0BE17350635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68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US" sz="1200" b="1" i="0" kern="1200" cap="all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Actualizar</a:t>
            </a:r>
            <a:r>
              <a:rPr lang="en-US" sz="1200" b="1" i="0" kern="1200" cap="all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 </a:t>
            </a:r>
            <a:r>
              <a:rPr lang="en-US" sz="1200" b="1" i="0" kern="1200" cap="all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ListView</a:t>
            </a:r>
            <a:endParaRPr lang="en-US" sz="1200" b="1" i="0" kern="1200" cap="all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algún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momento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lista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cambian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encargado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actualizar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elementos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será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adaptador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método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informa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dichas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modificaciones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notifyDataSetChanged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(). </a:t>
            </a:r>
          </a:p>
          <a:p>
            <a:pPr fontAlgn="base"/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Cuando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 llama,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views son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refrescados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así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usuario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percibe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cambio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tiempo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real.</a:t>
            </a: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método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ejecutado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automáticamente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adaptador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cuando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llaman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métodos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modifiquen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fuente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Algunos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son:</a:t>
            </a:r>
          </a:p>
          <a:p>
            <a:pPr fontAlgn="base"/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add():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Añade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nuevo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elemento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al final de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lista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insert():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Añade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nuevo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elemento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posición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especificada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lista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remove():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Elimina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elemento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lista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clear():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Elimina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todos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elementos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lista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r>
              <a:rPr lang="en-US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Por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ejemplo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…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Podemos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añadir un Action Button a la Action Bar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llamado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“ELIMINAR TODO”,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cual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tendrá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fin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limpiar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todos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elementos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lista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través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método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clear() del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adaptador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C9B742-4960-F345-A599-0BE17350635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868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218EA-8A09-5F4C-ADF8-18E2A83539A9}" type="datetimeFigureOut">
              <a:rPr lang="en-US" smtClean="0"/>
              <a:t>2/23/17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CBB7B-23E9-C84A-91E5-446A2CDAE66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218EA-8A09-5F4C-ADF8-18E2A83539A9}" type="datetimeFigureOut">
              <a:rPr lang="en-US" smtClean="0"/>
              <a:t>2/23/17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CBB7B-23E9-C84A-91E5-446A2CDAE66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218EA-8A09-5F4C-ADF8-18E2A83539A9}" type="datetimeFigureOut">
              <a:rPr lang="en-US" smtClean="0"/>
              <a:t>2/23/17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CBB7B-23E9-C84A-91E5-446A2CDAE66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218EA-8A09-5F4C-ADF8-18E2A83539A9}" type="datetimeFigureOut">
              <a:rPr lang="en-US" smtClean="0"/>
              <a:t>2/23/17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CBB7B-23E9-C84A-91E5-446A2CDAE66E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218EA-8A09-5F4C-ADF8-18E2A83539A9}" type="datetimeFigureOut">
              <a:rPr lang="en-US" smtClean="0"/>
              <a:t>2/23/17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CBB7B-23E9-C84A-91E5-446A2CDAE66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218EA-8A09-5F4C-ADF8-18E2A83539A9}" type="datetimeFigureOut">
              <a:rPr lang="en-US" smtClean="0"/>
              <a:t>2/23/17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CBB7B-23E9-C84A-91E5-446A2CDAE66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218EA-8A09-5F4C-ADF8-18E2A83539A9}" type="datetimeFigureOut">
              <a:rPr lang="en-US" smtClean="0"/>
              <a:t>2/23/17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CBB7B-23E9-C84A-91E5-446A2CDAE66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218EA-8A09-5F4C-ADF8-18E2A83539A9}" type="datetimeFigureOut">
              <a:rPr lang="en-US" smtClean="0"/>
              <a:t>2/23/17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CBB7B-23E9-C84A-91E5-446A2CDAE66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218EA-8A09-5F4C-ADF8-18E2A83539A9}" type="datetimeFigureOut">
              <a:rPr lang="en-US" smtClean="0"/>
              <a:t>2/23/17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CBB7B-23E9-C84A-91E5-446A2CDAE66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218EA-8A09-5F4C-ADF8-18E2A83539A9}" type="datetimeFigureOut">
              <a:rPr lang="en-US" smtClean="0"/>
              <a:t>2/23/17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CBB7B-23E9-C84A-91E5-446A2CDAE66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218EA-8A09-5F4C-ADF8-18E2A83539A9}" type="datetimeFigureOut">
              <a:rPr lang="en-US" smtClean="0"/>
              <a:t>2/23/17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CBB7B-23E9-C84A-91E5-446A2CDAE66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218EA-8A09-5F4C-ADF8-18E2A83539A9}" type="datetimeFigureOut">
              <a:rPr lang="en-US" smtClean="0"/>
              <a:t>2/23/17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CBB7B-23E9-C84A-91E5-446A2CDAE66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218EA-8A09-5F4C-ADF8-18E2A83539A9}" type="datetimeFigureOut">
              <a:rPr lang="en-US" smtClean="0"/>
              <a:t>2/23/17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CBB7B-23E9-C84A-91E5-446A2CDAE66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218EA-8A09-5F4C-ADF8-18E2A83539A9}" type="datetimeFigureOut">
              <a:rPr lang="en-US" smtClean="0"/>
              <a:t>2/23/17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CBB7B-23E9-C84A-91E5-446A2CDAE66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218EA-8A09-5F4C-ADF8-18E2A83539A9}" type="datetimeFigureOut">
              <a:rPr lang="en-US" smtClean="0"/>
              <a:t>2/23/17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CBB7B-23E9-C84A-91E5-446A2CDAE66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218EA-8A09-5F4C-ADF8-18E2A83539A9}" type="datetimeFigureOut">
              <a:rPr lang="en-US" smtClean="0"/>
              <a:t>2/23/17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CBB7B-23E9-C84A-91E5-446A2CDAE66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218EA-8A09-5F4C-ADF8-18E2A83539A9}" type="datetimeFigureOut">
              <a:rPr lang="en-US" smtClean="0"/>
              <a:t>2/23/17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CBB7B-23E9-C84A-91E5-446A2CDAE66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931218EA-8A09-5F4C-ADF8-18E2A83539A9}" type="datetimeFigureOut">
              <a:rPr lang="en-US" smtClean="0"/>
              <a:t>2/23/17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B05CBB7B-23E9-C84A-91E5-446A2CDAE6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0295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4" Type="http://schemas.openxmlformats.org/officeDocument/2006/relationships/image" Target="../media/image6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4" Type="http://schemas.openxmlformats.org/officeDocument/2006/relationships/image" Target="../media/image8.tiff"/><Relationship Id="rId5" Type="http://schemas.openxmlformats.org/officeDocument/2006/relationships/image" Target="../media/image9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4" Type="http://schemas.openxmlformats.org/officeDocument/2006/relationships/image" Target="../media/image10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4" Type="http://schemas.openxmlformats.org/officeDocument/2006/relationships/image" Target="../media/image12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4" Type="http://schemas.openxmlformats.org/officeDocument/2006/relationships/image" Target="../media/image13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4" Type="http://schemas.openxmlformats.org/officeDocument/2006/relationships/image" Target="../media/image14.tiff"/><Relationship Id="rId5" Type="http://schemas.openxmlformats.org/officeDocument/2006/relationships/image" Target="../media/image15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4" Type="http://schemas.openxmlformats.org/officeDocument/2006/relationships/image" Target="../media/image15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4" Type="http://schemas.openxmlformats.org/officeDocument/2006/relationships/image" Target="../media/image17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22242" y="1300785"/>
            <a:ext cx="5818746" cy="2509213"/>
          </a:xfrm>
        </p:spPr>
        <p:txBody>
          <a:bodyPr/>
          <a:lstStyle/>
          <a:p>
            <a:r>
              <a:rPr lang="en-US" dirty="0" smtClean="0"/>
              <a:t>CLASS 9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22242" y="3886200"/>
            <a:ext cx="5818746" cy="1371599"/>
          </a:xfrm>
        </p:spPr>
        <p:txBody>
          <a:bodyPr/>
          <a:lstStyle/>
          <a:p>
            <a:r>
              <a:rPr lang="en-US" dirty="0" err="1"/>
              <a:t>ListView</a:t>
            </a:r>
            <a:r>
              <a:rPr lang="en-US" dirty="0"/>
              <a:t> and adapters </a:t>
            </a:r>
          </a:p>
          <a:p>
            <a:r>
              <a:rPr lang="en-US" dirty="0"/>
              <a:t>Floating Action Button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500188" y="355600"/>
            <a:ext cx="6502400" cy="65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5470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93997" y="-338599"/>
            <a:ext cx="4508797" cy="762226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7497" y="0"/>
            <a:ext cx="44555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1094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844" y="0"/>
            <a:ext cx="3407898" cy="6858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1124" y="464208"/>
            <a:ext cx="6959600" cy="11684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4624" y="2081268"/>
            <a:ext cx="6896100" cy="405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1021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67417" y="-244006"/>
            <a:ext cx="4508797" cy="762226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9228" y="0"/>
            <a:ext cx="89127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7915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423" y="0"/>
            <a:ext cx="3407898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6774" y="1608082"/>
            <a:ext cx="8615226" cy="2995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0472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423" y="0"/>
            <a:ext cx="3407898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6392" y="0"/>
            <a:ext cx="55067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7355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93997" y="-338599"/>
            <a:ext cx="4508797" cy="762226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7266" y="0"/>
            <a:ext cx="5802103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548" y="0"/>
            <a:ext cx="34078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4507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5255" y="0"/>
            <a:ext cx="6908800" cy="66421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548" y="0"/>
            <a:ext cx="34078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8444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407898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5442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484120"/>
      </p:ext>
    </p:extLst>
  </p:cSld>
  <p:clrMapOvr>
    <a:masterClrMapping/>
  </p:clrMapOvr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Droplet</Template>
  <TotalTime>247</TotalTime>
  <Words>144</Words>
  <Application>Microsoft Macintosh PowerPoint</Application>
  <PresentationFormat>Widescreen</PresentationFormat>
  <Paragraphs>81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Calibri</vt:lpstr>
      <vt:lpstr>Tw Cen MT</vt:lpstr>
      <vt:lpstr>Arial</vt:lpstr>
      <vt:lpstr>Droplet</vt:lpstr>
      <vt:lpstr>CLASS 9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15.0029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CLASS 9</dc:title>
  <dc:creator>Alejandro Uribe</dc:creator>
  <cp:lastModifiedBy>Alejandro Uribe</cp:lastModifiedBy>
  <cp:revision>21</cp:revision>
  <dcterms:created xsi:type="dcterms:W3CDTF">2017-02-23T18:36:57Z</dcterms:created>
  <dcterms:modified xsi:type="dcterms:W3CDTF">2017-02-23T22:44:44Z</dcterms:modified>
</cp:coreProperties>
</file>